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90" r:id="rId3"/>
    <p:sldId id="264" r:id="rId4"/>
    <p:sldId id="263" r:id="rId5"/>
    <p:sldId id="265" r:id="rId6"/>
    <p:sldId id="379" r:id="rId7"/>
    <p:sldId id="268" r:id="rId8"/>
    <p:sldId id="372" r:id="rId9"/>
    <p:sldId id="377" r:id="rId10"/>
    <p:sldId id="378" r:id="rId11"/>
    <p:sldId id="375" r:id="rId12"/>
    <p:sldId id="376" r:id="rId13"/>
    <p:sldId id="373" r:id="rId14"/>
    <p:sldId id="374" r:id="rId15"/>
    <p:sldId id="258" r:id="rId16"/>
    <p:sldId id="25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CFF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F36D6-40D5-49C8-BC5F-544DEE837F5C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ADB68-5BCF-4FC7-978A-994DDD42E9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5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0A4FF-0F12-744D-9FE6-65772372D6C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3632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23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60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 </a:t>
            </a:r>
            <a:r>
              <a:rPr lang="en-US" altLang="ko-KR" dirty="0"/>
              <a:t>admin</a:t>
            </a:r>
            <a:r>
              <a:rPr lang="ko-KR" altLang="en-US" dirty="0"/>
              <a:t>이랑 </a:t>
            </a:r>
            <a:r>
              <a:rPr lang="en-US" altLang="ko-KR" dirty="0" err="1"/>
              <a:t>cms</a:t>
            </a:r>
            <a:r>
              <a:rPr lang="en-US" altLang="ko-KR" dirty="0"/>
              <a:t>(</a:t>
            </a:r>
            <a:r>
              <a:rPr lang="ko-KR" altLang="en-US" dirty="0"/>
              <a:t>마일스톤</a:t>
            </a:r>
            <a:r>
              <a:rPr lang="en-US" altLang="ko-KR" dirty="0"/>
              <a:t>2)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면담 리뷰하면서 내용 추가할 것 보기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562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 </a:t>
            </a:r>
            <a:r>
              <a:rPr lang="en-US" altLang="ko-KR" dirty="0"/>
              <a:t>admin</a:t>
            </a:r>
            <a:r>
              <a:rPr lang="ko-KR" altLang="en-US" dirty="0"/>
              <a:t>이랑 </a:t>
            </a:r>
            <a:r>
              <a:rPr lang="en-US" altLang="ko-KR" dirty="0" err="1"/>
              <a:t>cms</a:t>
            </a:r>
            <a:r>
              <a:rPr lang="en-US" altLang="ko-KR" dirty="0"/>
              <a:t>(</a:t>
            </a:r>
            <a:r>
              <a:rPr lang="ko-KR" altLang="en-US" dirty="0"/>
              <a:t>마일스톤</a:t>
            </a:r>
            <a:r>
              <a:rPr lang="en-US" altLang="ko-KR" dirty="0"/>
              <a:t>2)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면담 리뷰하면서 내용 추가할 것 보기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414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CF68F-E2F9-42E1-A749-749874088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9D3633-EFD5-4F51-83E1-9AF741D07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9129F-7736-4FBE-ADC0-1DC566056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FDB61-9E0E-4180-BCB3-6372952E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F8B8D-BF39-4AF8-9536-76363B87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671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6260E-EB6D-4298-A83D-4F96FBD7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120CD6-9A87-4399-B270-6D9499C7A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AC027A-F1DE-49CC-AA6D-D159DF72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EFC38B-9BC0-4F9E-B38E-9AF1CC06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D3F9F-23E8-4111-A6FB-98AF64A5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78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255836-CD8B-46FF-A99C-051A48E39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CF23FE-5897-44C3-9955-4DDF2C3C2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91697-01D4-40E8-82CE-93A9BD43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C9A38-44FB-4C77-B8B5-CE9D1331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53700-278D-4C22-8B77-3F96330F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8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19666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D6EA6-51FF-4796-AE60-F328C3CC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9BF3C-12A1-42F3-98F7-0D888212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CDF640-7F67-4481-A34D-A1F824717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5B4BF1-247D-4EC9-BD7C-8A26F9DD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AD473-E6EF-469E-A34E-B7F25A797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30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D06C4-6D39-4097-9B1B-457D84EC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A5DF5-0875-46DB-BF2B-A1FCE39F0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11B96D-1F82-4E3D-A8E4-B09D6962F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9FE72-3634-4E5B-898C-95C0A8A91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AAACA-1FFD-41F0-88EC-3906C196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15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DD758-9916-4F28-BCA6-301D7F33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D29CD-2655-4C32-B124-CC8A59249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5D7457-F9ED-4588-A230-365FCADC9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AD42A9-BB03-4E48-8B4B-7ACE30794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851845-24B8-486B-B9BA-CE71CB2A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9B5837-25AA-4BF0-B6C9-5987E5C2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1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236DA-CEF4-4453-B1F1-A761DD74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6DE78-4992-40F5-9570-10248C4DE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86B80A-4D15-4DDD-8071-B7F73AA1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6DE36D-9858-4CCF-97F8-C0384F766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FEE012-B5CA-46AC-A040-3AF7AF4B4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206F6B-B0A5-454E-8673-0AA26F13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E9F5AD-C0A7-4630-BFA8-F41EB76A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614D50-923A-48AF-936A-20B86314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5699C-BBF7-462C-8493-1FF20F71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460AF7-4E92-48F0-B9E8-574D4B5B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D660B1-5C33-4305-ADA6-D18B2551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5D8967-D09B-4704-89D4-01D11B63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24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FAD291-AC63-4002-B98B-2E596CA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BCB8F5-183E-448E-8EA0-D5C78DE9D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C1C0C7-0AFD-4EB8-AB1E-D09868E9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36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F19AE-D045-4C1B-8E51-0E46CC9E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B59EB-A0FA-451F-A94C-45DD5BDA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9C2037-FA8F-43DB-BFA0-AE613BBBA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F6BA51-243F-4DA0-8FFA-5FD4B378D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CCAA0C-36DC-4D21-BCD0-A7C18D0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AE6ECB-430C-40B8-B6D3-3DAD44EC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25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90EEA-4363-4DCB-9C9F-DFE191DF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BE5934-0B25-4091-93CF-1A9162153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01ED95-9890-4540-94D1-2816DFAE2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C333D-2280-4090-8F3F-CEC92523C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549165-F821-43A0-8C09-AE1DAA1CB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5E34D5-E41A-41AF-9044-C966F2F8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70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B17191-7355-4BF6-9E63-DCDF0C2D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69470-9E98-4B6C-8212-C416AA01F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EC3ED8-3E53-481B-B517-3297AE5B0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BCDF-8596-47F5-A57C-1619EFB1C54D}" type="datetimeFigureOut">
              <a:rPr lang="ko-KR" altLang="en-US" smtClean="0"/>
              <a:t>2019-01-29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51FBD3-F281-4295-8115-8D09E90F9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673AB-E889-4ECF-8823-2784F3443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90CAC-6D8E-48C7-8D96-D7C4B4B8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41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t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tif"/><Relationship Id="rId5" Type="http://schemas.openxmlformats.org/officeDocument/2006/relationships/image" Target="../media/image13.png"/><Relationship Id="rId10" Type="http://schemas.openxmlformats.org/officeDocument/2006/relationships/image" Target="../media/image18.tif"/><Relationship Id="rId4" Type="http://schemas.openxmlformats.org/officeDocument/2006/relationships/image" Target="../media/image12.tif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t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tif"/><Relationship Id="rId5" Type="http://schemas.openxmlformats.org/officeDocument/2006/relationships/image" Target="../media/image13.png"/><Relationship Id="rId10" Type="http://schemas.openxmlformats.org/officeDocument/2006/relationships/image" Target="../media/image18.tif"/><Relationship Id="rId4" Type="http://schemas.openxmlformats.org/officeDocument/2006/relationships/image" Target="../media/image12.tif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5F9D0D-7A66-44E9-9D1B-6CE5BFDB5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9361" r="9564" b="11877"/>
          <a:stretch/>
        </p:blipFill>
        <p:spPr>
          <a:xfrm>
            <a:off x="3541485" y="1915886"/>
            <a:ext cx="8229601" cy="4572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C209E9D-2563-4725-B48F-25C728F1B6CE}"/>
              </a:ext>
            </a:extLst>
          </p:cNvPr>
          <p:cNvGrpSpPr/>
          <p:nvPr/>
        </p:nvGrpSpPr>
        <p:grpSpPr>
          <a:xfrm>
            <a:off x="381740" y="1139680"/>
            <a:ext cx="1989648" cy="2492991"/>
            <a:chOff x="381740" y="1121977"/>
            <a:chExt cx="1989648" cy="24929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83A7E-4705-4520-9AEA-E707C186755E}"/>
                </a:ext>
              </a:extLst>
            </p:cNvPr>
            <p:cNvSpPr txBox="1"/>
            <p:nvPr/>
          </p:nvSpPr>
          <p:spPr>
            <a:xfrm>
              <a:off x="381741" y="1121977"/>
              <a:ext cx="19896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36C5F1"/>
                  </a:solidFill>
                  <a:effectLst/>
                  <a:uLnTx/>
                  <a:uFillTx/>
                  <a:latin typeface="Rix올림픽대로 Black" panose="02000A03000000000000" pitchFamily="2" charset="-127"/>
                  <a:ea typeface="Rix올림픽대로 Black" panose="02000A03000000000000" pitchFamily="2" charset="-127"/>
                  <a:cs typeface="+mn-cs"/>
                </a:rPr>
                <a:t>정</a:t>
              </a:r>
              <a:r>
                <a:rPr kumimoji="0" lang="ko-KR" alt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올림픽대로 Black" panose="02000A03000000000000" pitchFamily="2" charset="-127"/>
                  <a:ea typeface="Rix올림픽대로 Black" panose="02000A03000000000000" pitchFamily="2" charset="-127"/>
                  <a:cs typeface="+mn-cs"/>
                </a:rPr>
                <a:t>치가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9E547B-9142-493D-932D-FEA4D6579CDF}"/>
                </a:ext>
              </a:extLst>
            </p:cNvPr>
            <p:cNvSpPr txBox="1"/>
            <p:nvPr/>
          </p:nvSpPr>
          <p:spPr>
            <a:xfrm>
              <a:off x="381741" y="1952974"/>
              <a:ext cx="13933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36C5F1"/>
                  </a:solidFill>
                  <a:effectLst/>
                  <a:uLnTx/>
                  <a:uFillTx/>
                  <a:latin typeface="Rix올림픽대로 Black" panose="02000A03000000000000" pitchFamily="2" charset="-127"/>
                  <a:ea typeface="Rix올림픽대로 Black" panose="02000A03000000000000" pitchFamily="2" charset="-127"/>
                  <a:cs typeface="+mn-cs"/>
                </a:rPr>
                <a:t>나</a:t>
              </a:r>
              <a:r>
                <a:rPr kumimoji="0" lang="ko-KR" alt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올림픽대로 Black" panose="02000A03000000000000" pitchFamily="2" charset="-127"/>
                  <a:ea typeface="Rix올림픽대로 Black" panose="02000A03000000000000" pitchFamily="2" charset="-127"/>
                  <a:cs typeface="+mn-cs"/>
                </a:rPr>
                <a:t>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BC091E-35F5-45CF-B7C9-84055E951BFE}"/>
                </a:ext>
              </a:extLst>
            </p:cNvPr>
            <p:cNvSpPr txBox="1"/>
            <p:nvPr/>
          </p:nvSpPr>
          <p:spPr>
            <a:xfrm>
              <a:off x="381740" y="2783971"/>
              <a:ext cx="19896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srgbClr val="36C5F1"/>
                  </a:solidFill>
                  <a:effectLst/>
                  <a:uLnTx/>
                  <a:uFillTx/>
                  <a:latin typeface="Rix올림픽대로 Black" panose="02000A03000000000000" pitchFamily="2" charset="-127"/>
                  <a:ea typeface="Rix올림픽대로 Black" panose="02000A03000000000000" pitchFamily="2" charset="-127"/>
                  <a:cs typeface="+mn-cs"/>
                </a:rPr>
                <a:t>미</a:t>
              </a:r>
              <a:r>
                <a:rPr kumimoji="0" lang="ko-KR" altLang="en-US" sz="48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올림픽대로 Black" panose="02000A03000000000000" pitchFamily="2" charset="-127"/>
                  <a:ea typeface="Rix올림픽대로 Black" panose="02000A03000000000000" pitchFamily="2" charset="-127"/>
                  <a:cs typeface="+mn-cs"/>
                </a:rPr>
                <a:t>래다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386519-1283-43A9-B7E2-F9A1C5293AEA}"/>
              </a:ext>
            </a:extLst>
          </p:cNvPr>
          <p:cNvGrpSpPr/>
          <p:nvPr/>
        </p:nvGrpSpPr>
        <p:grpSpPr>
          <a:xfrm>
            <a:off x="381740" y="301676"/>
            <a:ext cx="3663182" cy="737430"/>
            <a:chOff x="381740" y="290980"/>
            <a:chExt cx="3663182" cy="7374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613F5E-197F-4BF1-A29E-A0481D54973A}"/>
                </a:ext>
              </a:extLst>
            </p:cNvPr>
            <p:cNvSpPr txBox="1"/>
            <p:nvPr/>
          </p:nvSpPr>
          <p:spPr>
            <a:xfrm>
              <a:off x="381740" y="628300"/>
              <a:ext cx="36631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-윤고딕340" panose="02030504000101010101" pitchFamily="18" charset="-127"/>
                  <a:ea typeface="-윤고딕340" panose="02030504000101010101" pitchFamily="18" charset="-127"/>
                  <a:cs typeface="+mn-cs"/>
                </a:rPr>
                <a:t>국회의원 인기투표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rPr>
                <a:t>어플리케이션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7E39731-4A45-48E0-901A-8EAAE0EE5EDC}"/>
                </a:ext>
              </a:extLst>
            </p:cNvPr>
            <p:cNvGrpSpPr/>
            <p:nvPr/>
          </p:nvGrpSpPr>
          <p:grpSpPr>
            <a:xfrm>
              <a:off x="1481166" y="290980"/>
              <a:ext cx="951142" cy="338554"/>
              <a:chOff x="1476933" y="360535"/>
              <a:chExt cx="951142" cy="33855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DE8325-4F59-4194-826C-F777EE090A58}"/>
                  </a:ext>
                </a:extLst>
              </p:cNvPr>
              <p:cNvSpPr txBox="1"/>
              <p:nvPr/>
            </p:nvSpPr>
            <p:spPr>
              <a:xfrm>
                <a:off x="1476933" y="360535"/>
                <a:ext cx="2568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-윤고딕350" panose="02030504000101010101" pitchFamily="18" charset="-127"/>
                    <a:ea typeface="-윤고딕350" panose="02030504000101010101" pitchFamily="18" charset="-127"/>
                    <a:cs typeface="+mn-cs"/>
                  </a:rPr>
                  <a:t>.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B64F76-EE7D-4915-B31D-79913700C818}"/>
                  </a:ext>
                </a:extLst>
              </p:cNvPr>
              <p:cNvSpPr txBox="1"/>
              <p:nvPr/>
            </p:nvSpPr>
            <p:spPr>
              <a:xfrm>
                <a:off x="1695493" y="360535"/>
                <a:ext cx="2568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-윤고딕350" panose="02030504000101010101" pitchFamily="18" charset="-127"/>
                    <a:ea typeface="-윤고딕350" panose="02030504000101010101" pitchFamily="18" charset="-127"/>
                    <a:cs typeface="+mn-cs"/>
                  </a:rPr>
                  <a:t>.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8587C9-C2C9-4382-B724-75C81612D19B}"/>
                  </a:ext>
                </a:extLst>
              </p:cNvPr>
              <p:cNvSpPr txBox="1"/>
              <p:nvPr/>
            </p:nvSpPr>
            <p:spPr>
              <a:xfrm>
                <a:off x="1952296" y="360535"/>
                <a:ext cx="2568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-윤고딕350" panose="02030504000101010101" pitchFamily="18" charset="-127"/>
                    <a:ea typeface="-윤고딕350" panose="02030504000101010101" pitchFamily="18" charset="-127"/>
                    <a:cs typeface="+mn-cs"/>
                  </a:rPr>
                  <a:t>.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335176-E7A0-47CC-831D-F503377ABCDD}"/>
                  </a:ext>
                </a:extLst>
              </p:cNvPr>
              <p:cNvSpPr txBox="1"/>
              <p:nvPr/>
            </p:nvSpPr>
            <p:spPr>
              <a:xfrm>
                <a:off x="2171273" y="360535"/>
                <a:ext cx="2568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-윤고딕350" panose="02030504000101010101" pitchFamily="18" charset="-127"/>
                    <a:ea typeface="-윤고딕350" panose="02030504000101010101" pitchFamily="18" charset="-127"/>
                    <a:cs typeface="+mn-cs"/>
                  </a:rPr>
                  <a:t>.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endParaRPr>
              </a:p>
            </p:txBody>
          </p:sp>
        </p:grpSp>
      </p:grpSp>
      <p:pic>
        <p:nvPicPr>
          <p:cNvPr id="21" name="그림 20" descr="시계, 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D55F98FE-B43E-4786-A559-9E6C6EBCE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16" y="228290"/>
            <a:ext cx="818987" cy="2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5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9735" y="2785202"/>
            <a:ext cx="989088" cy="835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82982" y="851279"/>
            <a:ext cx="989088" cy="60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cpu.png" descr="cpu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14539" y="358947"/>
            <a:ext cx="1103810" cy="110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cpu.png" descr="cpu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14539" y="2052349"/>
            <a:ext cx="1103810" cy="1103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cpu.png" descr="cpu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8630" y="3595272"/>
            <a:ext cx="1103809" cy="110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router.png" descr="rout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81330" y="2795619"/>
            <a:ext cx="1103809" cy="110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atabase.png" descr="databas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43318" y="661070"/>
            <a:ext cx="989088" cy="98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database.png" descr="databas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43318" y="2708183"/>
            <a:ext cx="989088" cy="98908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PI…"/>
          <p:cNvSpPr txBox="1"/>
          <p:nvPr/>
        </p:nvSpPr>
        <p:spPr>
          <a:xfrm>
            <a:off x="3309356" y="3912553"/>
            <a:ext cx="495328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API</a:t>
            </a:r>
          </a:p>
          <a:p>
            <a:r>
              <a:rPr sz="900"/>
              <a:t>Gateway</a:t>
            </a:r>
          </a:p>
        </p:txBody>
      </p:sp>
      <p:sp>
        <p:nvSpPr>
          <p:cNvPr id="128" name="Membership"/>
          <p:cNvSpPr txBox="1"/>
          <p:nvPr/>
        </p:nvSpPr>
        <p:spPr>
          <a:xfrm>
            <a:off x="5974535" y="1569470"/>
            <a:ext cx="70692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 dirty="0"/>
              <a:t>Membership</a:t>
            </a:r>
          </a:p>
        </p:txBody>
      </p:sp>
      <p:sp>
        <p:nvSpPr>
          <p:cNvPr id="129" name="PMS"/>
          <p:cNvSpPr txBox="1"/>
          <p:nvPr/>
        </p:nvSpPr>
        <p:spPr>
          <a:xfrm>
            <a:off x="6326928" y="6395470"/>
            <a:ext cx="29335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lang="en-US" sz="900" dirty="0"/>
              <a:t>C</a:t>
            </a:r>
            <a:r>
              <a:rPr sz="900" dirty="0"/>
              <a:t>MS</a:t>
            </a:r>
          </a:p>
        </p:txBody>
      </p:sp>
      <p:sp>
        <p:nvSpPr>
          <p:cNvPr id="130" name="Vote"/>
          <p:cNvSpPr txBox="1"/>
          <p:nvPr/>
        </p:nvSpPr>
        <p:spPr>
          <a:xfrm>
            <a:off x="6336700" y="3218423"/>
            <a:ext cx="296556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Vote</a:t>
            </a:r>
          </a:p>
        </p:txBody>
      </p:sp>
      <p:sp>
        <p:nvSpPr>
          <p:cNvPr id="131" name="DataDB"/>
          <p:cNvSpPr txBox="1"/>
          <p:nvPr/>
        </p:nvSpPr>
        <p:spPr>
          <a:xfrm>
            <a:off x="9558195" y="1784702"/>
            <a:ext cx="44403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DataDB</a:t>
            </a:r>
          </a:p>
        </p:txBody>
      </p:sp>
      <p:sp>
        <p:nvSpPr>
          <p:cNvPr id="132" name="AuthDB"/>
          <p:cNvSpPr txBox="1"/>
          <p:nvPr/>
        </p:nvSpPr>
        <p:spPr>
          <a:xfrm>
            <a:off x="9559910" y="3914807"/>
            <a:ext cx="452047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 dirty="0" err="1"/>
              <a:t>AuthDB</a:t>
            </a:r>
            <a:endParaRPr sz="900" dirty="0"/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7077022" y="227520"/>
            <a:ext cx="526987" cy="608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7077022" y="1911398"/>
            <a:ext cx="526987" cy="60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7077823" y="5034470"/>
            <a:ext cx="526987" cy="60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webpage.png" descr="webp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6955" y="2807246"/>
            <a:ext cx="1243509" cy="124350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lient"/>
          <p:cNvSpPr txBox="1"/>
          <p:nvPr/>
        </p:nvSpPr>
        <p:spPr>
          <a:xfrm>
            <a:off x="913329" y="3981802"/>
            <a:ext cx="352661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Client</a:t>
            </a:r>
          </a:p>
        </p:txBody>
      </p:sp>
      <p:sp>
        <p:nvSpPr>
          <p:cNvPr id="138" name="선"/>
          <p:cNvSpPr/>
          <p:nvPr/>
        </p:nvSpPr>
        <p:spPr>
          <a:xfrm flipV="1">
            <a:off x="4387756" y="1385978"/>
            <a:ext cx="1473225" cy="19233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9" name="선"/>
          <p:cNvSpPr/>
          <p:nvPr/>
        </p:nvSpPr>
        <p:spPr>
          <a:xfrm>
            <a:off x="4393690" y="3307036"/>
            <a:ext cx="1474870" cy="19249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0" name="선"/>
          <p:cNvSpPr/>
          <p:nvPr/>
        </p:nvSpPr>
        <p:spPr>
          <a:xfrm flipV="1">
            <a:off x="4394137" y="2697436"/>
            <a:ext cx="1466844" cy="5992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1" name="선"/>
          <p:cNvSpPr/>
          <p:nvPr/>
        </p:nvSpPr>
        <p:spPr>
          <a:xfrm>
            <a:off x="7266271" y="962918"/>
            <a:ext cx="2030186" cy="3717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2" name="선"/>
          <p:cNvSpPr/>
          <p:nvPr/>
        </p:nvSpPr>
        <p:spPr>
          <a:xfrm flipV="1">
            <a:off x="7254727" y="1370254"/>
            <a:ext cx="2037118" cy="13219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3" name="선"/>
          <p:cNvSpPr/>
          <p:nvPr/>
        </p:nvSpPr>
        <p:spPr>
          <a:xfrm>
            <a:off x="7277110" y="963635"/>
            <a:ext cx="2012011" cy="2144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4" name="선"/>
          <p:cNvSpPr/>
          <p:nvPr/>
        </p:nvSpPr>
        <p:spPr>
          <a:xfrm>
            <a:off x="7254583" y="2700687"/>
            <a:ext cx="2053956" cy="494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5" name="선"/>
          <p:cNvSpPr/>
          <p:nvPr/>
        </p:nvSpPr>
        <p:spPr>
          <a:xfrm flipV="1">
            <a:off x="7279051" y="3281700"/>
            <a:ext cx="2029488" cy="10982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6" name="선"/>
          <p:cNvSpPr/>
          <p:nvPr/>
        </p:nvSpPr>
        <p:spPr>
          <a:xfrm>
            <a:off x="1749345" y="3307036"/>
            <a:ext cx="14708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47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430408" y="2315506"/>
            <a:ext cx="608669" cy="608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pu.png" descr="cpu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9698" y="5159942"/>
            <a:ext cx="1103810" cy="110380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CMS"/>
          <p:cNvSpPr txBox="1"/>
          <p:nvPr/>
        </p:nvSpPr>
        <p:spPr>
          <a:xfrm>
            <a:off x="6319079" y="4777508"/>
            <a:ext cx="28533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lang="en-US" sz="900" dirty="0"/>
              <a:t>P</a:t>
            </a:r>
            <a:r>
              <a:rPr sz="900" dirty="0"/>
              <a:t>MS</a:t>
            </a:r>
          </a:p>
        </p:txBody>
      </p:sp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7077023" y="3470483"/>
            <a:ext cx="526987" cy="60866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선"/>
          <p:cNvSpPr/>
          <p:nvPr/>
        </p:nvSpPr>
        <p:spPr>
          <a:xfrm>
            <a:off x="4388358" y="3307036"/>
            <a:ext cx="1468293" cy="5999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53" name="database.png" descr="databas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43318" y="4753207"/>
            <a:ext cx="989088" cy="9890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LogDB"/>
          <p:cNvSpPr txBox="1"/>
          <p:nvPr/>
        </p:nvSpPr>
        <p:spPr>
          <a:xfrm>
            <a:off x="9598772" y="5902152"/>
            <a:ext cx="39594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LogDB</a:t>
            </a:r>
          </a:p>
        </p:txBody>
      </p:sp>
      <p:pic>
        <p:nvPicPr>
          <p:cNvPr id="155" name="이미지" descr="이미지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525704" y="4804824"/>
            <a:ext cx="755905" cy="88585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선"/>
          <p:cNvSpPr/>
          <p:nvPr/>
        </p:nvSpPr>
        <p:spPr>
          <a:xfrm>
            <a:off x="7260506" y="950935"/>
            <a:ext cx="2027524" cy="40957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7" name="선"/>
          <p:cNvSpPr/>
          <p:nvPr/>
        </p:nvSpPr>
        <p:spPr>
          <a:xfrm>
            <a:off x="7265813" y="2720291"/>
            <a:ext cx="2016356" cy="24067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8" name="선"/>
          <p:cNvSpPr/>
          <p:nvPr/>
        </p:nvSpPr>
        <p:spPr>
          <a:xfrm flipV="1">
            <a:off x="7277085" y="1511166"/>
            <a:ext cx="2015283" cy="287880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9" name="선"/>
          <p:cNvSpPr/>
          <p:nvPr/>
        </p:nvSpPr>
        <p:spPr>
          <a:xfrm>
            <a:off x="7267559" y="4387831"/>
            <a:ext cx="2010281" cy="8226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0" name="선"/>
          <p:cNvSpPr/>
          <p:nvPr/>
        </p:nvSpPr>
        <p:spPr>
          <a:xfrm flipV="1">
            <a:off x="7302851" y="3345200"/>
            <a:ext cx="2069188" cy="250118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1" name="선"/>
          <p:cNvSpPr/>
          <p:nvPr/>
        </p:nvSpPr>
        <p:spPr>
          <a:xfrm flipV="1">
            <a:off x="7296393" y="1524256"/>
            <a:ext cx="2017604" cy="431363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2" name="선"/>
          <p:cNvSpPr/>
          <p:nvPr/>
        </p:nvSpPr>
        <p:spPr>
          <a:xfrm flipV="1">
            <a:off x="7307591" y="5275035"/>
            <a:ext cx="1948223" cy="5908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22E00D-8CEA-4043-8F48-E0243A191C6D}"/>
              </a:ext>
            </a:extLst>
          </p:cNvPr>
          <p:cNvSpPr txBox="1"/>
          <p:nvPr/>
        </p:nvSpPr>
        <p:spPr>
          <a:xfrm>
            <a:off x="197997" y="195732"/>
            <a:ext cx="1131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DEVELOPE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BD5C04-2477-45DC-B222-586C0D047600}"/>
              </a:ext>
            </a:extLst>
          </p:cNvPr>
          <p:cNvSpPr txBox="1"/>
          <p:nvPr/>
        </p:nvSpPr>
        <p:spPr>
          <a:xfrm>
            <a:off x="197997" y="516364"/>
            <a:ext cx="18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35C5F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Architecture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5C5F1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C75703-8C65-4821-ADA7-54D8F38F29E9}"/>
              </a:ext>
            </a:extLst>
          </p:cNvPr>
          <p:cNvSpPr/>
          <p:nvPr/>
        </p:nvSpPr>
        <p:spPr>
          <a:xfrm>
            <a:off x="5572528" y="5015827"/>
            <a:ext cx="2095500" cy="1581654"/>
          </a:xfrm>
          <a:prstGeom prst="rect">
            <a:avLst/>
          </a:prstGeom>
          <a:solidFill>
            <a:srgbClr val="59CFF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EF575B-FDE5-41D6-BAE5-56B6EAF2D9DD}"/>
              </a:ext>
            </a:extLst>
          </p:cNvPr>
          <p:cNvSpPr/>
          <p:nvPr/>
        </p:nvSpPr>
        <p:spPr>
          <a:xfrm>
            <a:off x="2646625" y="2253045"/>
            <a:ext cx="2095500" cy="2126886"/>
          </a:xfrm>
          <a:prstGeom prst="rect">
            <a:avLst/>
          </a:prstGeom>
          <a:solidFill>
            <a:srgbClr val="59CFF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C7C4EBA-314C-444E-96C5-1A6F3328A057}"/>
              </a:ext>
            </a:extLst>
          </p:cNvPr>
          <p:cNvSpPr/>
          <p:nvPr/>
        </p:nvSpPr>
        <p:spPr>
          <a:xfrm>
            <a:off x="9299511" y="4542917"/>
            <a:ext cx="2095500" cy="1581654"/>
          </a:xfrm>
          <a:prstGeom prst="rect">
            <a:avLst/>
          </a:prstGeom>
          <a:solidFill>
            <a:srgbClr val="59CFF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844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47BAA69-5259-44DE-8A2E-A07BF63EF99A}"/>
              </a:ext>
            </a:extLst>
          </p:cNvPr>
          <p:cNvSpPr txBox="1"/>
          <p:nvPr/>
        </p:nvSpPr>
        <p:spPr>
          <a:xfrm>
            <a:off x="197997" y="19573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ERD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2313A0-6A05-4967-A36E-1C12898B600C}"/>
              </a:ext>
            </a:extLst>
          </p:cNvPr>
          <p:cNvSpPr txBox="1"/>
          <p:nvPr/>
        </p:nvSpPr>
        <p:spPr>
          <a:xfrm>
            <a:off x="197997" y="516364"/>
            <a:ext cx="1851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PMS &amp; Vote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5C5F1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5A893-5A0C-4CBC-ABFA-6FE45700E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990884"/>
            <a:ext cx="10887075" cy="55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87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47BAA69-5259-44DE-8A2E-A07BF63EF99A}"/>
              </a:ext>
            </a:extLst>
          </p:cNvPr>
          <p:cNvSpPr txBox="1"/>
          <p:nvPr/>
        </p:nvSpPr>
        <p:spPr>
          <a:xfrm>
            <a:off x="197997" y="19573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ERD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2313A0-6A05-4967-A36E-1C12898B600C}"/>
              </a:ext>
            </a:extLst>
          </p:cNvPr>
          <p:cNvSpPr txBox="1"/>
          <p:nvPr/>
        </p:nvSpPr>
        <p:spPr>
          <a:xfrm>
            <a:off x="197997" y="516364"/>
            <a:ext cx="1905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Membership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5C5F1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C63C1B-ED43-4CF9-A12D-72549BA7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9" y="978029"/>
            <a:ext cx="10153650" cy="58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9258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그룹"/>
          <p:cNvGrpSpPr/>
          <p:nvPr/>
        </p:nvGrpSpPr>
        <p:grpSpPr>
          <a:xfrm>
            <a:off x="1636303" y="2195752"/>
            <a:ext cx="2555446" cy="2466496"/>
            <a:chOff x="0" y="0"/>
            <a:chExt cx="5110890" cy="4932991"/>
          </a:xfrm>
        </p:grpSpPr>
        <p:pic>
          <p:nvPicPr>
            <p:cNvPr id="119" name="cpu.png" descr="cpu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8767" y="411124"/>
              <a:ext cx="3452897" cy="3452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Membership"/>
            <p:cNvSpPr txBox="1"/>
            <p:nvPr/>
          </p:nvSpPr>
          <p:spPr>
            <a:xfrm>
              <a:off x="0" y="4056403"/>
              <a:ext cx="3730432" cy="87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r>
                <a:rPr sz="900"/>
                <a:t>Membership</a:t>
              </a:r>
            </a:p>
          </p:txBody>
        </p:sp>
        <p:pic>
          <p:nvPicPr>
            <p:cNvPr id="12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3462391" y="0"/>
              <a:ext cx="1648500" cy="1904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3" name="Membership…"/>
          <p:cNvSpPr txBox="1"/>
          <p:nvPr/>
        </p:nvSpPr>
        <p:spPr>
          <a:xfrm>
            <a:off x="4486275" y="1632978"/>
            <a:ext cx="6942303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>
              <a:defRPr sz="400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Express의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passport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모듈을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사용한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OAuth 2.0 API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인증</a:t>
            </a:r>
            <a:b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네이버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카카오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로그인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JWT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토큰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이용하여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인증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회원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등급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관리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관리자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페이지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라우터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관리</a:t>
            </a:r>
            <a:b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회원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정보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리스트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확인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및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수정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삭제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가능</a:t>
            </a:r>
            <a:b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패널티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부여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가능</a:t>
            </a: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A3047-ABE7-4A2D-BB3B-DFA9B01193F7}"/>
              </a:ext>
            </a:extLst>
          </p:cNvPr>
          <p:cNvSpPr txBox="1"/>
          <p:nvPr/>
        </p:nvSpPr>
        <p:spPr>
          <a:xfrm>
            <a:off x="197997" y="195732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96BE2-058B-4BC3-ABD4-8478BEF2DE4D}"/>
              </a:ext>
            </a:extLst>
          </p:cNvPr>
          <p:cNvSpPr txBox="1"/>
          <p:nvPr/>
        </p:nvSpPr>
        <p:spPr>
          <a:xfrm>
            <a:off x="197997" y="516364"/>
            <a:ext cx="1905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Membership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5C5F1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그룹"/>
          <p:cNvGrpSpPr/>
          <p:nvPr/>
        </p:nvGrpSpPr>
        <p:grpSpPr>
          <a:xfrm>
            <a:off x="1836328" y="2195752"/>
            <a:ext cx="2555446" cy="2466496"/>
            <a:chOff x="0" y="0"/>
            <a:chExt cx="5110890" cy="4932991"/>
          </a:xfrm>
        </p:grpSpPr>
        <p:pic>
          <p:nvPicPr>
            <p:cNvPr id="125" name="cpu.png" descr="cpu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8767" y="411124"/>
              <a:ext cx="3452897" cy="3452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" name="Vote"/>
            <p:cNvSpPr txBox="1"/>
            <p:nvPr/>
          </p:nvSpPr>
          <p:spPr>
            <a:xfrm>
              <a:off x="0" y="4056403"/>
              <a:ext cx="3730432" cy="87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r>
                <a:rPr sz="900"/>
                <a:t>Vote</a:t>
              </a:r>
            </a:p>
          </p:txBody>
        </p:sp>
        <p:pic>
          <p:nvPicPr>
            <p:cNvPr id="127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3462391" y="0"/>
              <a:ext cx="1648500" cy="1904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9" name="Vote…"/>
          <p:cNvSpPr txBox="1"/>
          <p:nvPr/>
        </p:nvSpPr>
        <p:spPr>
          <a:xfrm>
            <a:off x="5040418" y="1566303"/>
            <a:ext cx="5688737" cy="3436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400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투표권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발급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관리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이전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투표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결과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관리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>
              <a:buSzPct val="125000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일주일마다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순위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초기화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투표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결과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빌드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후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캐시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(Redis)에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저장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관리자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b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투표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결과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세분화하여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확인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가능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(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성별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연령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등)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FCAB6-2D93-4575-A511-36AC20CC2737}"/>
              </a:ext>
            </a:extLst>
          </p:cNvPr>
          <p:cNvSpPr txBox="1"/>
          <p:nvPr/>
        </p:nvSpPr>
        <p:spPr>
          <a:xfrm>
            <a:off x="197997" y="195732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31BDA-E104-4E60-A1A3-F7DC4AA07561}"/>
              </a:ext>
            </a:extLst>
          </p:cNvPr>
          <p:cNvSpPr txBox="1"/>
          <p:nvPr/>
        </p:nvSpPr>
        <p:spPr>
          <a:xfrm>
            <a:off x="197997" y="516364"/>
            <a:ext cx="807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35C5F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Vote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5C5F1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"/>
          <p:cNvGrpSpPr/>
          <p:nvPr/>
        </p:nvGrpSpPr>
        <p:grpSpPr>
          <a:xfrm>
            <a:off x="1807753" y="2195752"/>
            <a:ext cx="2555446" cy="2466496"/>
            <a:chOff x="0" y="0"/>
            <a:chExt cx="5110890" cy="4932991"/>
          </a:xfrm>
        </p:grpSpPr>
        <p:pic>
          <p:nvPicPr>
            <p:cNvPr id="131" name="cpu.png" descr="cpu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8767" y="411124"/>
              <a:ext cx="3452897" cy="3452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PMS"/>
            <p:cNvSpPr txBox="1"/>
            <p:nvPr/>
          </p:nvSpPr>
          <p:spPr>
            <a:xfrm>
              <a:off x="0" y="4056403"/>
              <a:ext cx="3730432" cy="87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r>
                <a:rPr sz="900"/>
                <a:t>PMS</a:t>
              </a:r>
            </a:p>
          </p:txBody>
        </p:sp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3462391" y="0"/>
              <a:ext cx="1648500" cy="1904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5" name="PMS (Politician Management System)…"/>
          <p:cNvSpPr txBox="1"/>
          <p:nvPr/>
        </p:nvSpPr>
        <p:spPr>
          <a:xfrm>
            <a:off x="4926118" y="1651021"/>
            <a:ext cx="6440546" cy="412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algn="l">
              <a:defRPr sz="5000"/>
            </a:pPr>
            <a:r>
              <a:rPr sz="25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Politician Management System</a:t>
            </a:r>
          </a:p>
          <a:p>
            <a:pPr>
              <a:defRPr sz="400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공공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데이터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포털의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'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국회의원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정보제공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서비스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'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이용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xml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파싱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후 DB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저장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의원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목록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및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의원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상세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정보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페이지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제공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의원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상세정보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페이지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내에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사용자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댓글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기능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관리자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b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의원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개별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정보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수정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가능</a:t>
            </a:r>
            <a:b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- OPEN API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새로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받아와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변경된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내용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확인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후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수정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가능</a:t>
            </a: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43A1CD-5DBD-48C0-8DFD-CAC005D66E29}"/>
              </a:ext>
            </a:extLst>
          </p:cNvPr>
          <p:cNvSpPr txBox="1"/>
          <p:nvPr/>
        </p:nvSpPr>
        <p:spPr>
          <a:xfrm>
            <a:off x="197997" y="195732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A8227-0B1E-4B93-9022-D0BE8E417135}"/>
              </a:ext>
            </a:extLst>
          </p:cNvPr>
          <p:cNvSpPr txBox="1"/>
          <p:nvPr/>
        </p:nvSpPr>
        <p:spPr>
          <a:xfrm>
            <a:off x="197997" y="51636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35C5F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PMS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5C5F1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그룹"/>
          <p:cNvGrpSpPr/>
          <p:nvPr/>
        </p:nvGrpSpPr>
        <p:grpSpPr>
          <a:xfrm>
            <a:off x="2141128" y="2195752"/>
            <a:ext cx="2555446" cy="2466496"/>
            <a:chOff x="0" y="0"/>
            <a:chExt cx="5110890" cy="4932991"/>
          </a:xfrm>
        </p:grpSpPr>
        <p:pic>
          <p:nvPicPr>
            <p:cNvPr id="137" name="cpu.png" descr="cpu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8767" y="411124"/>
              <a:ext cx="3452897" cy="3452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CMS"/>
            <p:cNvSpPr txBox="1"/>
            <p:nvPr/>
          </p:nvSpPr>
          <p:spPr>
            <a:xfrm>
              <a:off x="0" y="4056403"/>
              <a:ext cx="3730432" cy="87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r>
                <a:rPr sz="900"/>
                <a:t>CMS</a:t>
              </a:r>
            </a:p>
          </p:txBody>
        </p:sp>
        <p:pic>
          <p:nvPicPr>
            <p:cNvPr id="139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3462391" y="0"/>
              <a:ext cx="1648500" cy="1904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1" name="CMS (Contents Management System)…"/>
          <p:cNvSpPr txBox="1"/>
          <p:nvPr/>
        </p:nvSpPr>
        <p:spPr>
          <a:xfrm>
            <a:off x="5301000" y="1800171"/>
            <a:ext cx="4503156" cy="3206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algn="l">
              <a:defRPr sz="5000"/>
            </a:pPr>
            <a:r>
              <a:rPr lang="en-US" sz="25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Contents Management System</a:t>
            </a:r>
          </a:p>
          <a:p>
            <a:pPr>
              <a:defRPr sz="4000"/>
            </a:pPr>
            <a:endParaRPr lang="en-US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기사 </a:t>
            </a:r>
            <a:r>
              <a:rPr lang="ko-KR" altLang="en-US"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크롤링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후 캐시에 저장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lang="ko-KR" altLang="en-US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데몬으로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크롤링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기사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별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댓글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기능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264583" indent="-264583">
              <a:buSzPct val="125000"/>
              <a:buChar char="•"/>
              <a:defRPr sz="4000" b="0"/>
            </a:pP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관리자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b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신고된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댓글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확인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후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관리</a:t>
            </a:r>
            <a:r>
              <a:rPr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sz="20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가능</a:t>
            </a:r>
            <a:endParaRPr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700A9-430C-4F64-B4B0-D715A3B682A3}"/>
              </a:ext>
            </a:extLst>
          </p:cNvPr>
          <p:cNvSpPr txBox="1"/>
          <p:nvPr/>
        </p:nvSpPr>
        <p:spPr>
          <a:xfrm>
            <a:off x="197997" y="195732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SERVER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E63F6-99D9-4DCF-8DF3-96B2756344A8}"/>
              </a:ext>
            </a:extLst>
          </p:cNvPr>
          <p:cNvSpPr txBox="1"/>
          <p:nvPr/>
        </p:nvSpPr>
        <p:spPr>
          <a:xfrm>
            <a:off x="197997" y="516364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35C5F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Contents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5C5F1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EE7B16-AFA0-4EA5-AB4A-682A4AF9FB33}"/>
              </a:ext>
            </a:extLst>
          </p:cNvPr>
          <p:cNvSpPr txBox="1"/>
          <p:nvPr/>
        </p:nvSpPr>
        <p:spPr>
          <a:xfrm>
            <a:off x="480388" y="422541"/>
            <a:ext cx="2995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Rix올림픽대로 Black" panose="02000A03000000000000" pitchFamily="2" charset="-127"/>
                <a:ea typeface="Rix올림픽대로 Black" panose="02000A03000000000000" pitchFamily="2" charset="-127"/>
              </a:rPr>
              <a:t>INDEX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F76856B-8F2A-4733-8313-A84B31E5BEA9}"/>
              </a:ext>
            </a:extLst>
          </p:cNvPr>
          <p:cNvSpPr/>
          <p:nvPr/>
        </p:nvSpPr>
        <p:spPr>
          <a:xfrm rot="16200000" flipV="1">
            <a:off x="187253" y="679455"/>
            <a:ext cx="505932" cy="80338"/>
          </a:xfrm>
          <a:prstGeom prst="roundRect">
            <a:avLst/>
          </a:prstGeom>
          <a:solidFill>
            <a:srgbClr val="00B0F0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1FB5C1-756B-4EF5-B1FC-2E687DF10AAA}"/>
              </a:ext>
            </a:extLst>
          </p:cNvPr>
          <p:cNvGrpSpPr/>
          <p:nvPr/>
        </p:nvGrpSpPr>
        <p:grpSpPr>
          <a:xfrm>
            <a:off x="7995879" y="1650378"/>
            <a:ext cx="3071780" cy="539876"/>
            <a:chOff x="8129230" y="1949179"/>
            <a:chExt cx="3071780" cy="539876"/>
          </a:xfrm>
        </p:grpSpPr>
        <p:sp>
          <p:nvSpPr>
            <p:cNvPr id="7" name="텍스트 상자 3">
              <a:extLst>
                <a:ext uri="{FF2B5EF4-FFF2-40B4-BE49-F238E27FC236}">
                  <a16:creationId xmlns:a16="http://schemas.microsoft.com/office/drawing/2014/main" id="{195AB7F9-FA1E-4F0E-9484-F18A2DDBAA95}"/>
                </a:ext>
              </a:extLst>
            </p:cNvPr>
            <p:cNvSpPr txBox="1"/>
            <p:nvPr/>
          </p:nvSpPr>
          <p:spPr>
            <a:xfrm>
              <a:off x="10458499" y="2027390"/>
              <a:ext cx="7425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올림픽대로 Black" panose="02000A03000000000000" pitchFamily="2" charset="-127"/>
                  <a:ea typeface="Rix올림픽대로 Black" panose="02000A03000000000000" pitchFamily="2" charset="-127"/>
                  <a:cs typeface="NanumSquare" charset="-127"/>
                </a:rPr>
                <a:t>기획</a:t>
              </a:r>
              <a:endPara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ix올림픽대로 Black" panose="02000A03000000000000" pitchFamily="2" charset="-127"/>
                <a:ea typeface="Rix올림픽대로 Black" panose="02000A03000000000000" pitchFamily="2" charset="-127"/>
                <a:cs typeface="NanumSquare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E41292-D005-4313-ACEC-43F5042BD00A}"/>
                </a:ext>
              </a:extLst>
            </p:cNvPr>
            <p:cNvSpPr txBox="1"/>
            <p:nvPr/>
          </p:nvSpPr>
          <p:spPr>
            <a:xfrm>
              <a:off x="8129230" y="1949179"/>
              <a:ext cx="662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올림픽대로 Black" panose="02000A03000000000000" pitchFamily="2" charset="-127"/>
                  <a:ea typeface="Rix올림픽대로 Black" panose="02000A03000000000000" pitchFamily="2" charset="-127"/>
                </a:rPr>
                <a:t>01</a:t>
              </a:r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ix올림픽대로 Black" panose="02000A03000000000000" pitchFamily="2" charset="-127"/>
                <a:ea typeface="Rix올림픽대로 Black" panose="02000A03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50E5B8-50DC-4DD6-A5B9-505D96EDE4E6}"/>
              </a:ext>
            </a:extLst>
          </p:cNvPr>
          <p:cNvGrpSpPr/>
          <p:nvPr/>
        </p:nvGrpSpPr>
        <p:grpSpPr>
          <a:xfrm>
            <a:off x="8014090" y="2805206"/>
            <a:ext cx="3071782" cy="537005"/>
            <a:chOff x="8129228" y="2729973"/>
            <a:chExt cx="3071782" cy="537005"/>
          </a:xfrm>
        </p:grpSpPr>
        <p:sp>
          <p:nvSpPr>
            <p:cNvPr id="8" name="텍스트 상자 3">
              <a:extLst>
                <a:ext uri="{FF2B5EF4-FFF2-40B4-BE49-F238E27FC236}">
                  <a16:creationId xmlns:a16="http://schemas.microsoft.com/office/drawing/2014/main" id="{3CFCC151-FA76-4CAC-94CC-98BBB93032A0}"/>
                </a:ext>
              </a:extLst>
            </p:cNvPr>
            <p:cNvSpPr txBox="1"/>
            <p:nvPr/>
          </p:nvSpPr>
          <p:spPr>
            <a:xfrm>
              <a:off x="9892639" y="2805313"/>
              <a:ext cx="1308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올림픽대로 Black" panose="02000A03000000000000" pitchFamily="2" charset="-127"/>
                  <a:ea typeface="Rix올림픽대로 Black" panose="02000A03000000000000" pitchFamily="2" charset="-127"/>
                  <a:cs typeface="NanumSquare" charset="-127"/>
                </a:rPr>
                <a:t>아키텍처</a:t>
              </a:r>
              <a:endPara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ix올림픽대로 Black" panose="02000A03000000000000" pitchFamily="2" charset="-127"/>
                <a:ea typeface="Rix올림픽대로 Black" panose="02000A03000000000000" pitchFamily="2" charset="-127"/>
                <a:cs typeface="NanumSquare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048BDD-B2E9-4963-B33D-8B2D1CF9F159}"/>
                </a:ext>
              </a:extLst>
            </p:cNvPr>
            <p:cNvSpPr txBox="1"/>
            <p:nvPr/>
          </p:nvSpPr>
          <p:spPr>
            <a:xfrm>
              <a:off x="8129228" y="2729973"/>
              <a:ext cx="883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올림픽대로 Black" panose="02000A03000000000000" pitchFamily="2" charset="-127"/>
                  <a:ea typeface="Rix올림픽대로 Black" panose="02000A03000000000000" pitchFamily="2" charset="-127"/>
                </a:rPr>
                <a:t>02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ix올림픽대로 Black" panose="02000A03000000000000" pitchFamily="2" charset="-127"/>
                <a:ea typeface="Rix올림픽대로 Black" panose="02000A03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CE7873-3C05-409D-8C46-DCCCADFB5108}"/>
              </a:ext>
            </a:extLst>
          </p:cNvPr>
          <p:cNvGrpSpPr/>
          <p:nvPr/>
        </p:nvGrpSpPr>
        <p:grpSpPr>
          <a:xfrm>
            <a:off x="8014090" y="3992875"/>
            <a:ext cx="3022088" cy="538608"/>
            <a:chOff x="8129229" y="4223319"/>
            <a:chExt cx="3022088" cy="538608"/>
          </a:xfrm>
        </p:grpSpPr>
        <p:sp>
          <p:nvSpPr>
            <p:cNvPr id="79" name="텍스트 상자 3">
              <a:extLst>
                <a:ext uri="{FF2B5EF4-FFF2-40B4-BE49-F238E27FC236}">
                  <a16:creationId xmlns:a16="http://schemas.microsoft.com/office/drawing/2014/main" id="{221A9C09-C7D9-4AEA-968A-1D38C1C1ECF6}"/>
                </a:ext>
              </a:extLst>
            </p:cNvPr>
            <p:cNvSpPr txBox="1"/>
            <p:nvPr/>
          </p:nvSpPr>
          <p:spPr>
            <a:xfrm>
              <a:off x="10317434" y="4300262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올림픽대로 Black" panose="02000A03000000000000" pitchFamily="2" charset="-127"/>
                  <a:ea typeface="Rix올림픽대로 Black" panose="02000A03000000000000" pitchFamily="2" charset="-127"/>
                  <a:cs typeface="NanumSquare" charset="-127"/>
                </a:rPr>
                <a:t>ERD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9E8B2AD-4A74-4324-9196-6E3C8B1F343A}"/>
                </a:ext>
              </a:extLst>
            </p:cNvPr>
            <p:cNvSpPr txBox="1"/>
            <p:nvPr/>
          </p:nvSpPr>
          <p:spPr>
            <a:xfrm>
              <a:off x="8129229" y="4223319"/>
              <a:ext cx="883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올림픽대로 Black" panose="02000A03000000000000" pitchFamily="2" charset="-127"/>
                  <a:ea typeface="Rix올림픽대로 Black" panose="02000A03000000000000" pitchFamily="2" charset="-127"/>
                </a:rPr>
                <a:t>03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ix올림픽대로 Black" panose="02000A03000000000000" pitchFamily="2" charset="-127"/>
                <a:ea typeface="Rix올림픽대로 Black" panose="02000A03000000000000" pitchFamily="2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21D2100-386C-42F7-B48A-11183B4F85D3}"/>
                </a:ext>
              </a:extLst>
            </p:cNvPr>
            <p:cNvCxnSpPr/>
            <p:nvPr/>
          </p:nvCxnSpPr>
          <p:spPr>
            <a:xfrm>
              <a:off x="8976803" y="4346995"/>
              <a:ext cx="0" cy="21431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DC2FA3-4671-4E7C-A4A2-5EBD5F7472DB}"/>
              </a:ext>
            </a:extLst>
          </p:cNvPr>
          <p:cNvGrpSpPr/>
          <p:nvPr/>
        </p:nvGrpSpPr>
        <p:grpSpPr>
          <a:xfrm>
            <a:off x="8014090" y="5069492"/>
            <a:ext cx="3089993" cy="538608"/>
            <a:chOff x="8129229" y="4983704"/>
            <a:chExt cx="3089993" cy="538608"/>
          </a:xfrm>
        </p:grpSpPr>
        <p:sp>
          <p:nvSpPr>
            <p:cNvPr id="83" name="텍스트 상자 3">
              <a:extLst>
                <a:ext uri="{FF2B5EF4-FFF2-40B4-BE49-F238E27FC236}">
                  <a16:creationId xmlns:a16="http://schemas.microsoft.com/office/drawing/2014/main" id="{A1CFBF96-C71F-4766-977A-13958A717F8D}"/>
                </a:ext>
              </a:extLst>
            </p:cNvPr>
            <p:cNvSpPr txBox="1"/>
            <p:nvPr/>
          </p:nvSpPr>
          <p:spPr>
            <a:xfrm>
              <a:off x="9561396" y="5060647"/>
              <a:ext cx="16578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ix올림픽대로 Black" panose="02000A03000000000000" pitchFamily="2" charset="-127"/>
                  <a:ea typeface="Rix올림픽대로 Black" panose="02000A03000000000000" pitchFamily="2" charset="-127"/>
                </a:rPr>
                <a:t>서버별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올림픽대로 Black" panose="02000A03000000000000" pitchFamily="2" charset="-127"/>
                  <a:ea typeface="Rix올림픽대로 Black" panose="02000A03000000000000" pitchFamily="2" charset="-127"/>
                </a:rPr>
                <a:t> 기능</a:t>
              </a:r>
              <a:endPara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ix올림픽대로 Black" panose="02000A03000000000000" pitchFamily="2" charset="-127"/>
                <a:ea typeface="Rix올림픽대로 Black" panose="02000A03000000000000" pitchFamily="2" charset="-127"/>
                <a:cs typeface="NanumSquare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6B0957-CEFE-4376-9B4C-30F174ECFD58}"/>
                </a:ext>
              </a:extLst>
            </p:cNvPr>
            <p:cNvSpPr txBox="1"/>
            <p:nvPr/>
          </p:nvSpPr>
          <p:spPr>
            <a:xfrm>
              <a:off x="8129229" y="4983704"/>
              <a:ext cx="883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올림픽대로 Black" panose="02000A03000000000000" pitchFamily="2" charset="-127"/>
                  <a:ea typeface="Rix올림픽대로 Black" panose="02000A03000000000000" pitchFamily="2" charset="-127"/>
                </a:rPr>
                <a:t>04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ix올림픽대로 Black" panose="02000A03000000000000" pitchFamily="2" charset="-127"/>
                <a:ea typeface="Rix올림픽대로 Black" panose="02000A03000000000000" pitchFamily="2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CEBC925-89E2-4AA8-9A5B-DB537834B901}"/>
                </a:ext>
              </a:extLst>
            </p:cNvPr>
            <p:cNvCxnSpPr/>
            <p:nvPr/>
          </p:nvCxnSpPr>
          <p:spPr>
            <a:xfrm>
              <a:off x="8976803" y="5107380"/>
              <a:ext cx="0" cy="21431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281DDCA-3B22-4C2E-8F08-489071FFEB03}"/>
              </a:ext>
            </a:extLst>
          </p:cNvPr>
          <p:cNvCxnSpPr>
            <a:cxnSpLocks/>
          </p:cNvCxnSpPr>
          <p:nvPr/>
        </p:nvCxnSpPr>
        <p:spPr>
          <a:xfrm>
            <a:off x="8844767" y="1728589"/>
            <a:ext cx="0" cy="3189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2266D2E-9480-4028-86D0-8FFD89FC83C0}"/>
              </a:ext>
            </a:extLst>
          </p:cNvPr>
          <p:cNvCxnSpPr>
            <a:cxnSpLocks/>
          </p:cNvCxnSpPr>
          <p:nvPr/>
        </p:nvCxnSpPr>
        <p:spPr>
          <a:xfrm>
            <a:off x="8865132" y="2880546"/>
            <a:ext cx="0" cy="3189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EA9024E-E2B4-4EEC-BCEE-0F08377E20CC}"/>
              </a:ext>
            </a:extLst>
          </p:cNvPr>
          <p:cNvCxnSpPr>
            <a:cxnSpLocks/>
          </p:cNvCxnSpPr>
          <p:nvPr/>
        </p:nvCxnSpPr>
        <p:spPr>
          <a:xfrm>
            <a:off x="8859021" y="4069818"/>
            <a:ext cx="0" cy="3189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23F7396-6EF1-44E9-9003-6D8FCF98DC05}"/>
              </a:ext>
            </a:extLst>
          </p:cNvPr>
          <p:cNvCxnSpPr>
            <a:cxnSpLocks/>
          </p:cNvCxnSpPr>
          <p:nvPr/>
        </p:nvCxnSpPr>
        <p:spPr>
          <a:xfrm>
            <a:off x="8859021" y="5120380"/>
            <a:ext cx="0" cy="31891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D2B7B9-7AA2-4C8B-85E9-E2706D705EC0}"/>
              </a:ext>
            </a:extLst>
          </p:cNvPr>
          <p:cNvSpPr txBox="1"/>
          <p:nvPr/>
        </p:nvSpPr>
        <p:spPr>
          <a:xfrm>
            <a:off x="197997" y="195732"/>
            <a:ext cx="1492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KEY FUNCTION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pic>
        <p:nvPicPr>
          <p:cNvPr id="6" name="그림 5" descr="실내, 전자기기, 원격이(가) 표시된 사진&#10;&#10;높은 신뢰도로 생성된 설명">
            <a:extLst>
              <a:ext uri="{FF2B5EF4-FFF2-40B4-BE49-F238E27FC236}">
                <a16:creationId xmlns:a16="http://schemas.microsoft.com/office/drawing/2014/main" id="{AF85CD4B-548B-4022-BBDA-497F64413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1" t="18699" r="30031" b="20976"/>
          <a:stretch/>
        </p:blipFill>
        <p:spPr>
          <a:xfrm>
            <a:off x="4170557" y="503509"/>
            <a:ext cx="8021443" cy="6238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6FC8E3-D6DC-4930-B6B3-404EAF0CE51C}"/>
              </a:ext>
            </a:extLst>
          </p:cNvPr>
          <p:cNvSpPr txBox="1"/>
          <p:nvPr/>
        </p:nvSpPr>
        <p:spPr>
          <a:xfrm>
            <a:off x="197997" y="516364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APP_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순위</a:t>
            </a:r>
          </a:p>
        </p:txBody>
      </p:sp>
      <p:pic>
        <p:nvPicPr>
          <p:cNvPr id="9" name="그림 8" descr="시계, 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641862E3-EC08-4FED-94E5-50852A667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16" y="228290"/>
            <a:ext cx="818987" cy="2426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BDEB18-E45F-40C1-97C1-9A57A1C0CA91}"/>
              </a:ext>
            </a:extLst>
          </p:cNvPr>
          <p:cNvSpPr txBox="1"/>
          <p:nvPr/>
        </p:nvSpPr>
        <p:spPr>
          <a:xfrm>
            <a:off x="577049" y="4866566"/>
            <a:ext cx="3762184" cy="147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rPr>
              <a:t>01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메인 순위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호감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비 호감 별로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국회의원의 전체 순위를 볼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93C9B2-C0EE-4A39-A794-C4DF3CDC3F92}"/>
              </a:ext>
            </a:extLst>
          </p:cNvPr>
          <p:cNvGrpSpPr/>
          <p:nvPr/>
        </p:nvGrpSpPr>
        <p:grpSpPr>
          <a:xfrm>
            <a:off x="5675550" y="4024980"/>
            <a:ext cx="550635" cy="635751"/>
            <a:chOff x="5666280" y="3829357"/>
            <a:chExt cx="550635" cy="63575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3209020-61E2-433C-9AB1-484DC99F2CA8}"/>
                </a:ext>
              </a:extLst>
            </p:cNvPr>
            <p:cNvGrpSpPr/>
            <p:nvPr/>
          </p:nvGrpSpPr>
          <p:grpSpPr>
            <a:xfrm>
              <a:off x="5666280" y="3829357"/>
              <a:ext cx="509752" cy="586415"/>
              <a:chOff x="5616127" y="3846942"/>
              <a:chExt cx="509752" cy="586415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F7165CA8-4159-4F51-B457-781360E8BA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27" y="3846942"/>
                <a:ext cx="509752" cy="0"/>
              </a:xfrm>
              <a:prstGeom prst="line">
                <a:avLst/>
              </a:prstGeom>
              <a:ln w="22225">
                <a:solidFill>
                  <a:srgbClr val="35C5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549AD0-00B9-480D-B760-71B75E7B3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426" y="3846942"/>
                <a:ext cx="0" cy="586415"/>
              </a:xfrm>
              <a:prstGeom prst="line">
                <a:avLst/>
              </a:prstGeom>
              <a:ln w="22225">
                <a:solidFill>
                  <a:srgbClr val="35C5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D3AA809-C626-4217-88C3-3E48AF7FFAAB}"/>
                </a:ext>
              </a:extLst>
            </p:cNvPr>
            <p:cNvSpPr/>
            <p:nvPr/>
          </p:nvSpPr>
          <p:spPr>
            <a:xfrm>
              <a:off x="6118243" y="4366436"/>
              <a:ext cx="98672" cy="98672"/>
            </a:xfrm>
            <a:prstGeom prst="ellipse">
              <a:avLst/>
            </a:prstGeom>
            <a:solidFill>
              <a:srgbClr val="35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68C4407-B2D3-4F33-9E8D-027DBC19CF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t="50185" r="35812" b="14287"/>
          <a:stretch/>
        </p:blipFill>
        <p:spPr>
          <a:xfrm>
            <a:off x="3744890" y="2516880"/>
            <a:ext cx="2055628" cy="2055628"/>
          </a:xfrm>
          <a:prstGeom prst="ellipse">
            <a:avLst/>
          </a:prstGeom>
          <a:ln w="31750">
            <a:solidFill>
              <a:srgbClr val="36C5F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6452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D2B7B9-7AA2-4C8B-85E9-E2706D705EC0}"/>
              </a:ext>
            </a:extLst>
          </p:cNvPr>
          <p:cNvSpPr txBox="1"/>
          <p:nvPr/>
        </p:nvSpPr>
        <p:spPr>
          <a:xfrm>
            <a:off x="197997" y="195732"/>
            <a:ext cx="1492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KEY FUNCTION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pic>
        <p:nvPicPr>
          <p:cNvPr id="3" name="그림 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A9E06D8-93BF-472D-8302-6815FE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3" t="11015" r="9815" b="11916"/>
          <a:stretch/>
        </p:blipFill>
        <p:spPr>
          <a:xfrm>
            <a:off x="197998" y="1577311"/>
            <a:ext cx="9525866" cy="5084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9CD81-F0B6-4F1E-B62E-291B5E6D45E5}"/>
              </a:ext>
            </a:extLst>
          </p:cNvPr>
          <p:cNvSpPr txBox="1"/>
          <p:nvPr/>
        </p:nvSpPr>
        <p:spPr>
          <a:xfrm>
            <a:off x="197997" y="516364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APP_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의원목록</a:t>
            </a:r>
          </a:p>
        </p:txBody>
      </p:sp>
      <p:pic>
        <p:nvPicPr>
          <p:cNvPr id="8" name="그림 7" descr="시계, 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E438B62C-0693-46B5-89A4-61471AB34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16" y="228290"/>
            <a:ext cx="818987" cy="242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7F6EEB-549C-4ADB-8158-E5342ED2F203}"/>
              </a:ext>
            </a:extLst>
          </p:cNvPr>
          <p:cNvSpPr txBox="1"/>
          <p:nvPr/>
        </p:nvSpPr>
        <p:spPr>
          <a:xfrm>
            <a:off x="8902391" y="1950720"/>
            <a:ext cx="2842766" cy="147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rPr>
              <a:t>02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의원목록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정당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/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지역별로 국회의원을 </a:t>
            </a:r>
            <a:b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순위로 볼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18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0F3864B8-38B0-412C-86C6-649E3FF44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2" t="10894" r="23382" b="12257"/>
          <a:stretch/>
        </p:blipFill>
        <p:spPr>
          <a:xfrm>
            <a:off x="1" y="629708"/>
            <a:ext cx="7744028" cy="6228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D2B7B9-7AA2-4C8B-85E9-E2706D705EC0}"/>
              </a:ext>
            </a:extLst>
          </p:cNvPr>
          <p:cNvSpPr txBox="1"/>
          <p:nvPr/>
        </p:nvSpPr>
        <p:spPr>
          <a:xfrm>
            <a:off x="197997" y="195732"/>
            <a:ext cx="1492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KEY FUNCTION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9CD81-F0B6-4F1E-B62E-291B5E6D45E5}"/>
              </a:ext>
            </a:extLst>
          </p:cNvPr>
          <p:cNvSpPr txBox="1"/>
          <p:nvPr/>
        </p:nvSpPr>
        <p:spPr>
          <a:xfrm>
            <a:off x="197997" y="516364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APP_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커뮤니티</a:t>
            </a:r>
          </a:p>
        </p:txBody>
      </p:sp>
      <p:pic>
        <p:nvPicPr>
          <p:cNvPr id="8" name="그림 7" descr="시계, 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E438B62C-0693-46B5-89A4-61471AB34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16" y="228290"/>
            <a:ext cx="818987" cy="242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ABE931-83FB-4A86-8C95-A8F025AB03CA}"/>
              </a:ext>
            </a:extLst>
          </p:cNvPr>
          <p:cNvSpPr txBox="1"/>
          <p:nvPr/>
        </p:nvSpPr>
        <p:spPr>
          <a:xfrm>
            <a:off x="7546030" y="4850003"/>
            <a:ext cx="4316785" cy="147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rPr>
              <a:t>03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커뮤니티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커뮤니티로 다양한 사용자들과 함께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적극적인 의사개진이 가능하다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3DC6AD-E74F-45E1-9E27-50AC4A436CE6}"/>
              </a:ext>
            </a:extLst>
          </p:cNvPr>
          <p:cNvGrpSpPr/>
          <p:nvPr/>
        </p:nvGrpSpPr>
        <p:grpSpPr>
          <a:xfrm rot="16200000">
            <a:off x="4897647" y="1795706"/>
            <a:ext cx="828285" cy="1252868"/>
            <a:chOff x="5347747" y="3693299"/>
            <a:chExt cx="828285" cy="125286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44ED93D-0D8B-46A0-A707-F3646F852C30}"/>
                </a:ext>
              </a:extLst>
            </p:cNvPr>
            <p:cNvGrpSpPr/>
            <p:nvPr/>
          </p:nvGrpSpPr>
          <p:grpSpPr>
            <a:xfrm>
              <a:off x="5397084" y="3742634"/>
              <a:ext cx="778948" cy="1203533"/>
              <a:chOff x="5346931" y="3760219"/>
              <a:chExt cx="778948" cy="1203533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3F286C93-DD5F-49BD-8A4E-BE129CF7F78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736405" y="3374786"/>
                <a:ext cx="0" cy="778948"/>
              </a:xfrm>
              <a:prstGeom prst="line">
                <a:avLst/>
              </a:prstGeom>
              <a:ln w="22225">
                <a:solidFill>
                  <a:srgbClr val="35C5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993060D-421B-46DC-B35B-FEDA973F73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515659" y="4361985"/>
                <a:ext cx="1203533" cy="1"/>
              </a:xfrm>
              <a:prstGeom prst="line">
                <a:avLst/>
              </a:prstGeom>
              <a:ln w="22225">
                <a:solidFill>
                  <a:srgbClr val="35C5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F961F61-A4C7-4862-81F2-6A60DC1B9468}"/>
                </a:ext>
              </a:extLst>
            </p:cNvPr>
            <p:cNvSpPr/>
            <p:nvPr/>
          </p:nvSpPr>
          <p:spPr>
            <a:xfrm>
              <a:off x="5347747" y="3693299"/>
              <a:ext cx="98672" cy="98672"/>
            </a:xfrm>
            <a:prstGeom prst="ellipse">
              <a:avLst/>
            </a:prstGeom>
            <a:solidFill>
              <a:srgbClr val="35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2EBA235-B1F5-4246-AA25-657BD69FE6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3" b="40055"/>
          <a:stretch/>
        </p:blipFill>
        <p:spPr>
          <a:xfrm>
            <a:off x="5406380" y="914591"/>
            <a:ext cx="2186812" cy="2186812"/>
          </a:xfrm>
          <a:prstGeom prst="ellipse">
            <a:avLst/>
          </a:prstGeom>
          <a:ln w="31750">
            <a:solidFill>
              <a:srgbClr val="36C5F1"/>
            </a:solidFill>
          </a:ln>
        </p:spPr>
      </p:pic>
    </p:spTree>
    <p:extLst>
      <p:ext uri="{BB962C8B-B14F-4D97-AF65-F5344CB8AC3E}">
        <p14:creationId xmlns:p14="http://schemas.microsoft.com/office/powerpoint/2010/main" val="160390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D2B7B9-7AA2-4C8B-85E9-E2706D705EC0}"/>
              </a:ext>
            </a:extLst>
          </p:cNvPr>
          <p:cNvSpPr txBox="1"/>
          <p:nvPr/>
        </p:nvSpPr>
        <p:spPr>
          <a:xfrm>
            <a:off x="197997" y="195732"/>
            <a:ext cx="1492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KEY FUNCTION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9CD81-F0B6-4F1E-B62E-291B5E6D45E5}"/>
              </a:ext>
            </a:extLst>
          </p:cNvPr>
          <p:cNvSpPr txBox="1"/>
          <p:nvPr/>
        </p:nvSpPr>
        <p:spPr>
          <a:xfrm>
            <a:off x="197997" y="51636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APP_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컨텐츠</a:t>
            </a:r>
          </a:p>
        </p:txBody>
      </p:sp>
      <p:pic>
        <p:nvPicPr>
          <p:cNvPr id="8" name="그림 7" descr="시계, 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E438B62C-0693-46B5-89A4-61471AB34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16" y="228290"/>
            <a:ext cx="818987" cy="242663"/>
          </a:xfrm>
          <a:prstGeom prst="rect">
            <a:avLst/>
          </a:prstGeom>
        </p:spPr>
      </p:pic>
      <p:pic>
        <p:nvPicPr>
          <p:cNvPr id="6" name="그림 5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2C9E4B2B-C715-4D74-9198-3191B3E9A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8" t="19363" r="41965" b="20147"/>
          <a:stretch/>
        </p:blipFill>
        <p:spPr>
          <a:xfrm>
            <a:off x="3911600" y="195732"/>
            <a:ext cx="7263416" cy="6358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0EBE6-9C8E-47C0-8973-EFC83185582B}"/>
              </a:ext>
            </a:extLst>
          </p:cNvPr>
          <p:cNvSpPr txBox="1"/>
          <p:nvPr/>
        </p:nvSpPr>
        <p:spPr>
          <a:xfrm>
            <a:off x="3911600" y="4866566"/>
            <a:ext cx="4187133" cy="147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rPr>
              <a:t>04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컨텐츠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정치 관련 일화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카드뉴스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, TMI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 등으로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사용자들에게 다양한 볼거리를 제공한다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F3B9D6-7697-4D23-9C5B-E87E989B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-372" r="41959" b="69872"/>
          <a:stretch/>
        </p:blipFill>
        <p:spPr>
          <a:xfrm>
            <a:off x="5758713" y="1310184"/>
            <a:ext cx="2340019" cy="2340019"/>
          </a:xfrm>
          <a:prstGeom prst="ellipse">
            <a:avLst/>
          </a:prstGeom>
          <a:ln w="31750">
            <a:solidFill>
              <a:srgbClr val="36C5F1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606E3-1661-4986-9B92-4D6F05998F85}"/>
              </a:ext>
            </a:extLst>
          </p:cNvPr>
          <p:cNvGrpSpPr/>
          <p:nvPr/>
        </p:nvGrpSpPr>
        <p:grpSpPr>
          <a:xfrm>
            <a:off x="8110952" y="2386059"/>
            <a:ext cx="812453" cy="98672"/>
            <a:chOff x="5404462" y="4366436"/>
            <a:chExt cx="812453" cy="98672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EBE1F6-191F-45F7-88DD-6E914B2E1A65}"/>
                </a:ext>
              </a:extLst>
            </p:cNvPr>
            <p:cNvCxnSpPr>
              <a:cxnSpLocks/>
            </p:cNvCxnSpPr>
            <p:nvPr/>
          </p:nvCxnSpPr>
          <p:spPr>
            <a:xfrm>
              <a:off x="5404462" y="4415772"/>
              <a:ext cx="771570" cy="0"/>
            </a:xfrm>
            <a:prstGeom prst="line">
              <a:avLst/>
            </a:prstGeom>
            <a:ln w="22225">
              <a:solidFill>
                <a:srgbClr val="35C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70938F1-7B3C-47DE-8BFA-67F889400F21}"/>
                </a:ext>
              </a:extLst>
            </p:cNvPr>
            <p:cNvSpPr/>
            <p:nvPr/>
          </p:nvSpPr>
          <p:spPr>
            <a:xfrm>
              <a:off x="6118243" y="4366436"/>
              <a:ext cx="98672" cy="98672"/>
            </a:xfrm>
            <a:prstGeom prst="ellipse">
              <a:avLst/>
            </a:prstGeom>
            <a:solidFill>
              <a:srgbClr val="35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D2B7B9-7AA2-4C8B-85E9-E2706D705EC0}"/>
              </a:ext>
            </a:extLst>
          </p:cNvPr>
          <p:cNvSpPr txBox="1"/>
          <p:nvPr/>
        </p:nvSpPr>
        <p:spPr>
          <a:xfrm>
            <a:off x="197997" y="195732"/>
            <a:ext cx="1492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KEY FUNCTION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9CD81-F0B6-4F1E-B62E-291B5E6D45E5}"/>
              </a:ext>
            </a:extLst>
          </p:cNvPr>
          <p:cNvSpPr txBox="1"/>
          <p:nvPr/>
        </p:nvSpPr>
        <p:spPr>
          <a:xfrm>
            <a:off x="197997" y="51636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APP_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컨텐츠</a:t>
            </a:r>
          </a:p>
        </p:txBody>
      </p:sp>
      <p:pic>
        <p:nvPicPr>
          <p:cNvPr id="8" name="그림 7" descr="시계, 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E438B62C-0693-46B5-89A4-61471AB34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16" y="228290"/>
            <a:ext cx="818987" cy="242663"/>
          </a:xfrm>
          <a:prstGeom prst="rect">
            <a:avLst/>
          </a:prstGeom>
        </p:spPr>
      </p:pic>
      <p:pic>
        <p:nvPicPr>
          <p:cNvPr id="6" name="그림 5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2C9E4B2B-C715-4D74-9198-3191B3E9A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8" t="19363" r="41965" b="20147"/>
          <a:stretch/>
        </p:blipFill>
        <p:spPr>
          <a:xfrm>
            <a:off x="3911600" y="195732"/>
            <a:ext cx="7263416" cy="6358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0EBE6-9C8E-47C0-8973-EFC83185582B}"/>
              </a:ext>
            </a:extLst>
          </p:cNvPr>
          <p:cNvSpPr txBox="1"/>
          <p:nvPr/>
        </p:nvSpPr>
        <p:spPr>
          <a:xfrm>
            <a:off x="3911600" y="4866566"/>
            <a:ext cx="4187133" cy="147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rPr>
              <a:t>04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컨텐츠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정치 관련 일화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카드뉴스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, TMI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 등으로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사용자들에게 다양한 볼거리를 제공한다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F3B9D6-7697-4D23-9C5B-E87E989B35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-372" r="41959" b="69872"/>
          <a:stretch/>
        </p:blipFill>
        <p:spPr>
          <a:xfrm>
            <a:off x="5758713" y="1310184"/>
            <a:ext cx="2340019" cy="2340019"/>
          </a:xfrm>
          <a:prstGeom prst="ellipse">
            <a:avLst/>
          </a:prstGeom>
          <a:ln w="31750">
            <a:solidFill>
              <a:srgbClr val="36C5F1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606E3-1661-4986-9B92-4D6F05998F85}"/>
              </a:ext>
            </a:extLst>
          </p:cNvPr>
          <p:cNvGrpSpPr/>
          <p:nvPr/>
        </p:nvGrpSpPr>
        <p:grpSpPr>
          <a:xfrm>
            <a:off x="8110952" y="2386059"/>
            <a:ext cx="812453" cy="98672"/>
            <a:chOff x="5404462" y="4366436"/>
            <a:chExt cx="812453" cy="98672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EBE1F6-191F-45F7-88DD-6E914B2E1A65}"/>
                </a:ext>
              </a:extLst>
            </p:cNvPr>
            <p:cNvCxnSpPr>
              <a:cxnSpLocks/>
            </p:cNvCxnSpPr>
            <p:nvPr/>
          </p:nvCxnSpPr>
          <p:spPr>
            <a:xfrm>
              <a:off x="5404462" y="4415772"/>
              <a:ext cx="771570" cy="0"/>
            </a:xfrm>
            <a:prstGeom prst="line">
              <a:avLst/>
            </a:prstGeom>
            <a:ln w="22225">
              <a:solidFill>
                <a:srgbClr val="35C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70938F1-7B3C-47DE-8BFA-67F889400F21}"/>
                </a:ext>
              </a:extLst>
            </p:cNvPr>
            <p:cNvSpPr/>
            <p:nvPr/>
          </p:nvSpPr>
          <p:spPr>
            <a:xfrm>
              <a:off x="6118243" y="4366436"/>
              <a:ext cx="98672" cy="98672"/>
            </a:xfrm>
            <a:prstGeom prst="ellipse">
              <a:avLst/>
            </a:prstGeom>
            <a:solidFill>
              <a:srgbClr val="35C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3B0587-A8B7-4882-8410-5E7CD451CF9E}"/>
              </a:ext>
            </a:extLst>
          </p:cNvPr>
          <p:cNvSpPr/>
          <p:nvPr/>
        </p:nvSpPr>
        <p:spPr>
          <a:xfrm>
            <a:off x="0" y="-54017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CC5AB-DFAF-407F-9FDE-3B67BDA2DD01}"/>
              </a:ext>
            </a:extLst>
          </p:cNvPr>
          <p:cNvSpPr/>
          <p:nvPr/>
        </p:nvSpPr>
        <p:spPr>
          <a:xfrm>
            <a:off x="0" y="1632281"/>
            <a:ext cx="12192000" cy="406032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noun_51490_cc.png">
            <a:extLst>
              <a:ext uri="{FF2B5EF4-FFF2-40B4-BE49-F238E27FC236}">
                <a16:creationId xmlns:a16="http://schemas.microsoft.com/office/drawing/2014/main" id="{AED92AE8-4417-4DF4-A13C-19CAECFF30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b="22000"/>
          <a:stretch>
            <a:fillRect/>
          </a:stretch>
        </p:blipFill>
        <p:spPr>
          <a:xfrm>
            <a:off x="870699" y="2698403"/>
            <a:ext cx="1828045" cy="1663512"/>
          </a:xfrm>
          <a:prstGeom prst="rect">
            <a:avLst/>
          </a:prstGeom>
        </p:spPr>
      </p:pic>
      <p:sp>
        <p:nvSpPr>
          <p:cNvPr id="16" name="제목 4">
            <a:extLst>
              <a:ext uri="{FF2B5EF4-FFF2-40B4-BE49-F238E27FC236}">
                <a16:creationId xmlns:a16="http://schemas.microsoft.com/office/drawing/2014/main" id="{AD13E9C9-5BE9-43E4-A067-9DC0B697EA70}"/>
              </a:ext>
            </a:extLst>
          </p:cNvPr>
          <p:cNvSpPr txBox="1">
            <a:spLocks/>
          </p:cNvSpPr>
          <p:nvPr/>
        </p:nvSpPr>
        <p:spPr>
          <a:xfrm>
            <a:off x="2972576" y="2447858"/>
            <a:ext cx="8375648" cy="2164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-윤고딕340" panose="02030504000101010101" pitchFamily="18" charset="-127"/>
                <a:ea typeface="-윤고딕340" panose="02030504000101010101" pitchFamily="18" charset="-127"/>
                <a:cs typeface="조선일보명조" panose="02030304000000000000" pitchFamily="18" charset="-127"/>
              </a:rPr>
              <a:t>컨텐츠 생산의 한계</a:t>
            </a:r>
            <a:endParaRPr lang="en-US" altLang="ko-KR" sz="2800" dirty="0">
              <a:latin typeface="-윤고딕340" panose="02030504000101010101" pitchFamily="18" charset="-127"/>
              <a:ea typeface="-윤고딕340" panose="02030504000101010101" pitchFamily="18" charset="-127"/>
              <a:cs typeface="조선일보명조" panose="02030304000000000000" pitchFamily="18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-윤고딕340" panose="02030504000101010101" pitchFamily="18" charset="-127"/>
                <a:ea typeface="-윤고딕340" panose="02030504000101010101" pitchFamily="18" charset="-127"/>
                <a:cs typeface="조선일보명조" panose="02030304000000000000" pitchFamily="18" charset="-127"/>
              </a:rPr>
              <a:t>커뮤니티 관리 인력 부족</a:t>
            </a:r>
            <a:endParaRPr lang="en-US" altLang="ko-KR" sz="2800" dirty="0">
              <a:latin typeface="-윤고딕340" panose="02030504000101010101" pitchFamily="18" charset="-127"/>
              <a:ea typeface="-윤고딕340" panose="02030504000101010101" pitchFamily="18" charset="-127"/>
              <a:cs typeface="조선일보명조" panose="02030304000000000000" pitchFamily="18" charset="-127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latin typeface="-윤고딕340" panose="02030504000101010101" pitchFamily="18" charset="-127"/>
                <a:ea typeface="-윤고딕340" panose="02030504000101010101" pitchFamily="18" charset="-127"/>
                <a:cs typeface="조선일보명조" panose="02030304000000000000" pitchFamily="18" charset="-127"/>
              </a:rPr>
              <a:t>기존 기능들의 효율성 향상</a:t>
            </a:r>
          </a:p>
        </p:txBody>
      </p:sp>
    </p:spTree>
    <p:extLst>
      <p:ext uri="{BB962C8B-B14F-4D97-AF65-F5344CB8AC3E}">
        <p14:creationId xmlns:p14="http://schemas.microsoft.com/office/powerpoint/2010/main" val="1640412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BED070E-2675-4AB0-8C47-A6DF0C395DCE}"/>
              </a:ext>
            </a:extLst>
          </p:cNvPr>
          <p:cNvSpPr txBox="1"/>
          <p:nvPr/>
        </p:nvSpPr>
        <p:spPr>
          <a:xfrm>
            <a:off x="197997" y="195732"/>
            <a:ext cx="697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PLA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B92AD-7BB7-4E8E-9C2A-3E3C9914C230}"/>
              </a:ext>
            </a:extLst>
          </p:cNvPr>
          <p:cNvSpPr txBox="1"/>
          <p:nvPr/>
        </p:nvSpPr>
        <p:spPr>
          <a:xfrm>
            <a:off x="197997" y="516364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Functions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5C5F1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385D4-74B1-4D07-A37C-489558508AB6}"/>
              </a:ext>
            </a:extLst>
          </p:cNvPr>
          <p:cNvSpPr txBox="1"/>
          <p:nvPr/>
        </p:nvSpPr>
        <p:spPr>
          <a:xfrm>
            <a:off x="386548" y="1157748"/>
            <a:ext cx="9309901" cy="592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rPr>
              <a:t>01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투표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국회의원에 대해 투표하고 일주일 마다 순위 발표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rPr>
              <a:t>02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국회 의원 상세 페이지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국회의원별로 세부 정보 제공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정당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지역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몇 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범죄 이력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-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댓글 기능 추가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rPr>
              <a:t>03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멤버십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 등급</a:t>
            </a:r>
            <a:r>
              <a:rPr lang="en-US" altLang="ko-KR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포인트</a:t>
            </a:r>
            <a:r>
              <a:rPr lang="en-US" altLang="ko-KR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출석에 따른 투표권 지급 세분화</a:t>
            </a:r>
            <a:endParaRPr lang="en-US" altLang="ko-KR" dirty="0">
              <a:solidFill>
                <a:prstClr val="black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하루에 동일 인물에 대한 중복 투표 </a:t>
            </a:r>
            <a:r>
              <a:rPr lang="en-US" altLang="ko-KR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dirty="0">
                <a:solidFill>
                  <a:prstClr val="black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표로 제한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5C5F1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rPr>
              <a:t>04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컨텐츠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기사를 크롤링하고 좋아요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싫어요 표시하고 댓글 기능 추가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18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9735" y="2785202"/>
            <a:ext cx="989088" cy="835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82982" y="851279"/>
            <a:ext cx="989088" cy="60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cpu.png" descr="cpu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14539" y="358947"/>
            <a:ext cx="1103810" cy="110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cpu.png" descr="cpu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14539" y="2052349"/>
            <a:ext cx="1103810" cy="1103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cpu.png" descr="cpu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8630" y="3595272"/>
            <a:ext cx="1103809" cy="110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router.png" descr="route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81330" y="2795619"/>
            <a:ext cx="1103809" cy="110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atabase.png" descr="databas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43318" y="661070"/>
            <a:ext cx="989088" cy="989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database.png" descr="databas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43318" y="2708183"/>
            <a:ext cx="989088" cy="98908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PI…"/>
          <p:cNvSpPr txBox="1"/>
          <p:nvPr/>
        </p:nvSpPr>
        <p:spPr>
          <a:xfrm>
            <a:off x="3309356" y="3912553"/>
            <a:ext cx="495328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API</a:t>
            </a:r>
          </a:p>
          <a:p>
            <a:r>
              <a:rPr sz="900"/>
              <a:t>Gateway</a:t>
            </a:r>
          </a:p>
        </p:txBody>
      </p:sp>
      <p:sp>
        <p:nvSpPr>
          <p:cNvPr id="128" name="Membership"/>
          <p:cNvSpPr txBox="1"/>
          <p:nvPr/>
        </p:nvSpPr>
        <p:spPr>
          <a:xfrm>
            <a:off x="5974535" y="1569470"/>
            <a:ext cx="70692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 dirty="0"/>
              <a:t>Membership</a:t>
            </a:r>
          </a:p>
        </p:txBody>
      </p:sp>
      <p:sp>
        <p:nvSpPr>
          <p:cNvPr id="129" name="PMS"/>
          <p:cNvSpPr txBox="1"/>
          <p:nvPr/>
        </p:nvSpPr>
        <p:spPr>
          <a:xfrm>
            <a:off x="6326928" y="6395470"/>
            <a:ext cx="293350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lang="en-US" sz="900" dirty="0"/>
              <a:t>C</a:t>
            </a:r>
            <a:r>
              <a:rPr sz="900" dirty="0"/>
              <a:t>MS</a:t>
            </a:r>
          </a:p>
        </p:txBody>
      </p:sp>
      <p:sp>
        <p:nvSpPr>
          <p:cNvPr id="130" name="Vote"/>
          <p:cNvSpPr txBox="1"/>
          <p:nvPr/>
        </p:nvSpPr>
        <p:spPr>
          <a:xfrm>
            <a:off x="6336700" y="3218423"/>
            <a:ext cx="296556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Vote</a:t>
            </a:r>
          </a:p>
        </p:txBody>
      </p:sp>
      <p:sp>
        <p:nvSpPr>
          <p:cNvPr id="131" name="DataDB"/>
          <p:cNvSpPr txBox="1"/>
          <p:nvPr/>
        </p:nvSpPr>
        <p:spPr>
          <a:xfrm>
            <a:off x="9558195" y="1784702"/>
            <a:ext cx="44403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DataDB</a:t>
            </a:r>
          </a:p>
        </p:txBody>
      </p:sp>
      <p:sp>
        <p:nvSpPr>
          <p:cNvPr id="132" name="AuthDB"/>
          <p:cNvSpPr txBox="1"/>
          <p:nvPr/>
        </p:nvSpPr>
        <p:spPr>
          <a:xfrm>
            <a:off x="9559910" y="3914807"/>
            <a:ext cx="452047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 dirty="0" err="1"/>
              <a:t>AuthDB</a:t>
            </a:r>
            <a:endParaRPr sz="900" dirty="0"/>
          </a:p>
        </p:txBody>
      </p:sp>
      <p:pic>
        <p:nvPicPr>
          <p:cNvPr id="133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7077022" y="227520"/>
            <a:ext cx="526987" cy="608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7077022" y="1911398"/>
            <a:ext cx="526987" cy="60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7077823" y="5034470"/>
            <a:ext cx="526987" cy="60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webpage.png" descr="webp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6955" y="2807246"/>
            <a:ext cx="1243509" cy="124350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lient"/>
          <p:cNvSpPr txBox="1"/>
          <p:nvPr/>
        </p:nvSpPr>
        <p:spPr>
          <a:xfrm>
            <a:off x="913329" y="3981802"/>
            <a:ext cx="352661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Client</a:t>
            </a:r>
          </a:p>
        </p:txBody>
      </p:sp>
      <p:sp>
        <p:nvSpPr>
          <p:cNvPr id="138" name="선"/>
          <p:cNvSpPr/>
          <p:nvPr/>
        </p:nvSpPr>
        <p:spPr>
          <a:xfrm flipV="1">
            <a:off x="4387756" y="1385978"/>
            <a:ext cx="1473225" cy="19233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9" name="선"/>
          <p:cNvSpPr/>
          <p:nvPr/>
        </p:nvSpPr>
        <p:spPr>
          <a:xfrm>
            <a:off x="4393690" y="3307036"/>
            <a:ext cx="1474870" cy="19249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0" name="선"/>
          <p:cNvSpPr/>
          <p:nvPr/>
        </p:nvSpPr>
        <p:spPr>
          <a:xfrm flipV="1">
            <a:off x="4394137" y="2697436"/>
            <a:ext cx="1466844" cy="5992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1" name="선"/>
          <p:cNvSpPr/>
          <p:nvPr/>
        </p:nvSpPr>
        <p:spPr>
          <a:xfrm>
            <a:off x="7266271" y="962918"/>
            <a:ext cx="2030186" cy="3717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2" name="선"/>
          <p:cNvSpPr/>
          <p:nvPr/>
        </p:nvSpPr>
        <p:spPr>
          <a:xfrm flipV="1">
            <a:off x="7254727" y="1370254"/>
            <a:ext cx="2037118" cy="13219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3" name="선"/>
          <p:cNvSpPr/>
          <p:nvPr/>
        </p:nvSpPr>
        <p:spPr>
          <a:xfrm>
            <a:off x="7277110" y="963635"/>
            <a:ext cx="2012011" cy="2144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4" name="선"/>
          <p:cNvSpPr/>
          <p:nvPr/>
        </p:nvSpPr>
        <p:spPr>
          <a:xfrm>
            <a:off x="7254583" y="2700687"/>
            <a:ext cx="2053956" cy="4941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5" name="선"/>
          <p:cNvSpPr/>
          <p:nvPr/>
        </p:nvSpPr>
        <p:spPr>
          <a:xfrm flipV="1">
            <a:off x="7279051" y="3281700"/>
            <a:ext cx="2029488" cy="10982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46" name="선"/>
          <p:cNvSpPr/>
          <p:nvPr/>
        </p:nvSpPr>
        <p:spPr>
          <a:xfrm>
            <a:off x="1749345" y="3307036"/>
            <a:ext cx="14708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47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430408" y="2315506"/>
            <a:ext cx="608669" cy="608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cpu.png" descr="cpu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9698" y="5159942"/>
            <a:ext cx="1103810" cy="110380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CMS"/>
          <p:cNvSpPr txBox="1"/>
          <p:nvPr/>
        </p:nvSpPr>
        <p:spPr>
          <a:xfrm>
            <a:off x="6319079" y="4777508"/>
            <a:ext cx="28533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lang="en-US" sz="900" dirty="0"/>
              <a:t>P</a:t>
            </a:r>
            <a:r>
              <a:rPr sz="900" dirty="0"/>
              <a:t>MS</a:t>
            </a:r>
          </a:p>
        </p:txBody>
      </p:sp>
      <p:pic>
        <p:nvPicPr>
          <p:cNvPr id="151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7077023" y="3470483"/>
            <a:ext cx="526987" cy="60866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선"/>
          <p:cNvSpPr/>
          <p:nvPr/>
        </p:nvSpPr>
        <p:spPr>
          <a:xfrm>
            <a:off x="4388358" y="3307036"/>
            <a:ext cx="1468293" cy="5999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53" name="database.png" descr="databas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43318" y="4753207"/>
            <a:ext cx="989088" cy="9890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LogDB"/>
          <p:cNvSpPr txBox="1"/>
          <p:nvPr/>
        </p:nvSpPr>
        <p:spPr>
          <a:xfrm>
            <a:off x="9598772" y="5902152"/>
            <a:ext cx="39594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LogDB</a:t>
            </a:r>
          </a:p>
        </p:txBody>
      </p:sp>
      <p:pic>
        <p:nvPicPr>
          <p:cNvPr id="155" name="이미지" descr="이미지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525704" y="4804824"/>
            <a:ext cx="755905" cy="88585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선"/>
          <p:cNvSpPr/>
          <p:nvPr/>
        </p:nvSpPr>
        <p:spPr>
          <a:xfrm>
            <a:off x="7260506" y="950935"/>
            <a:ext cx="2027524" cy="40957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7" name="선"/>
          <p:cNvSpPr/>
          <p:nvPr/>
        </p:nvSpPr>
        <p:spPr>
          <a:xfrm>
            <a:off x="7265813" y="2720291"/>
            <a:ext cx="2016356" cy="24067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8" name="선"/>
          <p:cNvSpPr/>
          <p:nvPr/>
        </p:nvSpPr>
        <p:spPr>
          <a:xfrm flipV="1">
            <a:off x="7277085" y="1511166"/>
            <a:ext cx="2015283" cy="287880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9" name="선"/>
          <p:cNvSpPr/>
          <p:nvPr/>
        </p:nvSpPr>
        <p:spPr>
          <a:xfrm>
            <a:off x="7267559" y="4387831"/>
            <a:ext cx="2010281" cy="8226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0" name="선"/>
          <p:cNvSpPr/>
          <p:nvPr/>
        </p:nvSpPr>
        <p:spPr>
          <a:xfrm flipV="1">
            <a:off x="7302851" y="3345200"/>
            <a:ext cx="2069188" cy="250118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1" name="선"/>
          <p:cNvSpPr/>
          <p:nvPr/>
        </p:nvSpPr>
        <p:spPr>
          <a:xfrm flipV="1">
            <a:off x="7296393" y="1524256"/>
            <a:ext cx="2017604" cy="431363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2" name="선"/>
          <p:cNvSpPr/>
          <p:nvPr/>
        </p:nvSpPr>
        <p:spPr>
          <a:xfrm flipV="1">
            <a:off x="7307591" y="5275035"/>
            <a:ext cx="1948223" cy="5908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22E00D-8CEA-4043-8F48-E0243A191C6D}"/>
              </a:ext>
            </a:extLst>
          </p:cNvPr>
          <p:cNvSpPr txBox="1"/>
          <p:nvPr/>
        </p:nvSpPr>
        <p:spPr>
          <a:xfrm>
            <a:off x="197997" y="195732"/>
            <a:ext cx="1131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DEVELOPE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BD5C04-2477-45DC-B222-586C0D047600}"/>
              </a:ext>
            </a:extLst>
          </p:cNvPr>
          <p:cNvSpPr txBox="1"/>
          <p:nvPr/>
        </p:nvSpPr>
        <p:spPr>
          <a:xfrm>
            <a:off x="197997" y="516364"/>
            <a:ext cx="18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35C5F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Architecture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5C5F1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342</Words>
  <Application>Microsoft Office PowerPoint</Application>
  <PresentationFormat>와이드스크린</PresentationFormat>
  <Paragraphs>147</Paragraphs>
  <Slides>16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Arial</vt:lpstr>
      <vt:lpstr>Rix올림픽대로 Black</vt:lpstr>
      <vt:lpstr>Wingdings</vt:lpstr>
      <vt:lpstr>맑은 고딕</vt:lpstr>
      <vt:lpstr>-윤고딕320</vt:lpstr>
      <vt:lpstr>-윤고딕330</vt:lpstr>
      <vt:lpstr>-윤고딕340</vt:lpstr>
      <vt:lpstr>-윤고딕350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 명</dc:creator>
  <cp:lastModifiedBy>선 명</cp:lastModifiedBy>
  <cp:revision>15</cp:revision>
  <dcterms:created xsi:type="dcterms:W3CDTF">2019-01-29T05:21:53Z</dcterms:created>
  <dcterms:modified xsi:type="dcterms:W3CDTF">2019-01-31T06:40:43Z</dcterms:modified>
</cp:coreProperties>
</file>